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30243463" cy="42773600"/>
  <p:notesSz cx="6858000" cy="9144000"/>
  <p:defaultTextStyle>
    <a:defPPr>
      <a:defRPr lang="ar-DZ"/>
    </a:defPPr>
    <a:lvl1pPr marL="0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6158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2316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58474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44632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30789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16947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03105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689263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20" d="100"/>
          <a:sy n="20" d="100"/>
        </p:scale>
        <p:origin x="-690" y="2412"/>
      </p:cViewPr>
      <p:guideLst>
        <p:guide orient="horz" pos="13472"/>
        <p:guide pos="95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2268260" y="13287543"/>
            <a:ext cx="25706944" cy="91686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4536520" y="24238373"/>
            <a:ext cx="21170424" cy="1093103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6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2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58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44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30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16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031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689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A9A24-E676-4E99-8A99-0BEDD074CBB4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F971-E8F7-4983-90EA-CB25BE375385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A9A24-E676-4E99-8A99-0BEDD074CBB4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F971-E8F7-4983-90EA-CB25BE375385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1926511" y="1712931"/>
            <a:ext cx="6804779" cy="3649617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512173" y="1712931"/>
            <a:ext cx="19910280" cy="3649617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A9A24-E676-4E99-8A99-0BEDD074CBB4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F971-E8F7-4983-90EA-CB25BE375385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A9A24-E676-4E99-8A99-0BEDD074CBB4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F971-E8F7-4983-90EA-CB25BE375385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025" y="27486002"/>
            <a:ext cx="25706944" cy="8495312"/>
          </a:xfrm>
        </p:spPr>
        <p:txBody>
          <a:bodyPr anchor="t"/>
          <a:lstStyle>
            <a:lvl1pPr algn="r">
              <a:defRPr sz="183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389025" y="18129280"/>
            <a:ext cx="25706944" cy="9356722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6158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2316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58474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4463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3078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1694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0310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689263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A9A24-E676-4E99-8A99-0BEDD074CBB4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F971-E8F7-4983-90EA-CB25BE375385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512173" y="9980510"/>
            <a:ext cx="13357529" cy="28228599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5373761" y="9980510"/>
            <a:ext cx="13357529" cy="28228599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A9A24-E676-4E99-8A99-0BEDD074CBB4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F971-E8F7-4983-90EA-CB25BE375385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512173" y="9574557"/>
            <a:ext cx="13362782" cy="3990219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6158" indent="0">
              <a:buNone/>
              <a:defRPr sz="9100" b="1"/>
            </a:lvl2pPr>
            <a:lvl3pPr marL="4172316" indent="0">
              <a:buNone/>
              <a:defRPr sz="8200" b="1"/>
            </a:lvl3pPr>
            <a:lvl4pPr marL="6258474" indent="0">
              <a:buNone/>
              <a:defRPr sz="7300" b="1"/>
            </a:lvl4pPr>
            <a:lvl5pPr marL="8344632" indent="0">
              <a:buNone/>
              <a:defRPr sz="7300" b="1"/>
            </a:lvl5pPr>
            <a:lvl6pPr marL="10430789" indent="0">
              <a:buNone/>
              <a:defRPr sz="7300" b="1"/>
            </a:lvl6pPr>
            <a:lvl7pPr marL="12516947" indent="0">
              <a:buNone/>
              <a:defRPr sz="7300" b="1"/>
            </a:lvl7pPr>
            <a:lvl8pPr marL="14603105" indent="0">
              <a:buNone/>
              <a:defRPr sz="7300" b="1"/>
            </a:lvl8pPr>
            <a:lvl9pPr marL="16689263" indent="0">
              <a:buNone/>
              <a:defRPr sz="73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512173" y="13564776"/>
            <a:ext cx="13362782" cy="24644330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15363261" y="9574557"/>
            <a:ext cx="13368031" cy="3990219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6158" indent="0">
              <a:buNone/>
              <a:defRPr sz="9100" b="1"/>
            </a:lvl2pPr>
            <a:lvl3pPr marL="4172316" indent="0">
              <a:buNone/>
              <a:defRPr sz="8200" b="1"/>
            </a:lvl3pPr>
            <a:lvl4pPr marL="6258474" indent="0">
              <a:buNone/>
              <a:defRPr sz="7300" b="1"/>
            </a:lvl4pPr>
            <a:lvl5pPr marL="8344632" indent="0">
              <a:buNone/>
              <a:defRPr sz="7300" b="1"/>
            </a:lvl5pPr>
            <a:lvl6pPr marL="10430789" indent="0">
              <a:buNone/>
              <a:defRPr sz="7300" b="1"/>
            </a:lvl6pPr>
            <a:lvl7pPr marL="12516947" indent="0">
              <a:buNone/>
              <a:defRPr sz="7300" b="1"/>
            </a:lvl7pPr>
            <a:lvl8pPr marL="14603105" indent="0">
              <a:buNone/>
              <a:defRPr sz="7300" b="1"/>
            </a:lvl8pPr>
            <a:lvl9pPr marL="16689263" indent="0">
              <a:buNone/>
              <a:defRPr sz="73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15363261" y="13564776"/>
            <a:ext cx="13368031" cy="24644330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A9A24-E676-4E99-8A99-0BEDD074CBB4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F971-E8F7-4983-90EA-CB25BE375385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A9A24-E676-4E99-8A99-0BEDD074CBB4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F971-E8F7-4983-90EA-CB25BE375385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A9A24-E676-4E99-8A99-0BEDD074CBB4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F971-E8F7-4983-90EA-CB25BE375385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512175" y="1703023"/>
            <a:ext cx="9949891" cy="7247749"/>
          </a:xfrm>
        </p:spPr>
        <p:txBody>
          <a:bodyPr anchor="b"/>
          <a:lstStyle>
            <a:lvl1pPr algn="r">
              <a:defRPr sz="91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824354" y="1703026"/>
            <a:ext cx="16906936" cy="36506083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512175" y="8950775"/>
            <a:ext cx="9949891" cy="29258334"/>
          </a:xfrm>
        </p:spPr>
        <p:txBody>
          <a:bodyPr/>
          <a:lstStyle>
            <a:lvl1pPr marL="0" indent="0">
              <a:buNone/>
              <a:defRPr sz="6400"/>
            </a:lvl1pPr>
            <a:lvl2pPr marL="2086158" indent="0">
              <a:buNone/>
              <a:defRPr sz="5500"/>
            </a:lvl2pPr>
            <a:lvl3pPr marL="4172316" indent="0">
              <a:buNone/>
              <a:defRPr sz="4600"/>
            </a:lvl3pPr>
            <a:lvl4pPr marL="6258474" indent="0">
              <a:buNone/>
              <a:defRPr sz="4100"/>
            </a:lvl4pPr>
            <a:lvl5pPr marL="8344632" indent="0">
              <a:buNone/>
              <a:defRPr sz="4100"/>
            </a:lvl5pPr>
            <a:lvl6pPr marL="10430789" indent="0">
              <a:buNone/>
              <a:defRPr sz="4100"/>
            </a:lvl6pPr>
            <a:lvl7pPr marL="12516947" indent="0">
              <a:buNone/>
              <a:defRPr sz="4100"/>
            </a:lvl7pPr>
            <a:lvl8pPr marL="14603105" indent="0">
              <a:buNone/>
              <a:defRPr sz="4100"/>
            </a:lvl8pPr>
            <a:lvl9pPr marL="16689263" indent="0">
              <a:buNone/>
              <a:defRPr sz="41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A9A24-E676-4E99-8A99-0BEDD074CBB4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F971-E8F7-4983-90EA-CB25BE375385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927930" y="29941520"/>
            <a:ext cx="18146078" cy="3534766"/>
          </a:xfrm>
        </p:spPr>
        <p:txBody>
          <a:bodyPr anchor="b"/>
          <a:lstStyle>
            <a:lvl1pPr algn="r">
              <a:defRPr sz="91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5927930" y="3821900"/>
            <a:ext cx="18146078" cy="25664160"/>
          </a:xfrm>
        </p:spPr>
        <p:txBody>
          <a:bodyPr/>
          <a:lstStyle>
            <a:lvl1pPr marL="0" indent="0">
              <a:buNone/>
              <a:defRPr sz="14600"/>
            </a:lvl1pPr>
            <a:lvl2pPr marL="2086158" indent="0">
              <a:buNone/>
              <a:defRPr sz="12800"/>
            </a:lvl2pPr>
            <a:lvl3pPr marL="4172316" indent="0">
              <a:buNone/>
              <a:defRPr sz="11000"/>
            </a:lvl3pPr>
            <a:lvl4pPr marL="6258474" indent="0">
              <a:buNone/>
              <a:defRPr sz="9100"/>
            </a:lvl4pPr>
            <a:lvl5pPr marL="8344632" indent="0">
              <a:buNone/>
              <a:defRPr sz="9100"/>
            </a:lvl5pPr>
            <a:lvl6pPr marL="10430789" indent="0">
              <a:buNone/>
              <a:defRPr sz="9100"/>
            </a:lvl6pPr>
            <a:lvl7pPr marL="12516947" indent="0">
              <a:buNone/>
              <a:defRPr sz="9100"/>
            </a:lvl7pPr>
            <a:lvl8pPr marL="14603105" indent="0">
              <a:buNone/>
              <a:defRPr sz="9100"/>
            </a:lvl8pPr>
            <a:lvl9pPr marL="16689263" indent="0">
              <a:buNone/>
              <a:defRPr sz="9100"/>
            </a:lvl9pPr>
          </a:lstStyle>
          <a:p>
            <a:endParaRPr lang="ar-DZ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927930" y="33476286"/>
            <a:ext cx="18146078" cy="5019954"/>
          </a:xfrm>
        </p:spPr>
        <p:txBody>
          <a:bodyPr/>
          <a:lstStyle>
            <a:lvl1pPr marL="0" indent="0">
              <a:buNone/>
              <a:defRPr sz="6400"/>
            </a:lvl1pPr>
            <a:lvl2pPr marL="2086158" indent="0">
              <a:buNone/>
              <a:defRPr sz="5500"/>
            </a:lvl2pPr>
            <a:lvl3pPr marL="4172316" indent="0">
              <a:buNone/>
              <a:defRPr sz="4600"/>
            </a:lvl3pPr>
            <a:lvl4pPr marL="6258474" indent="0">
              <a:buNone/>
              <a:defRPr sz="4100"/>
            </a:lvl4pPr>
            <a:lvl5pPr marL="8344632" indent="0">
              <a:buNone/>
              <a:defRPr sz="4100"/>
            </a:lvl5pPr>
            <a:lvl6pPr marL="10430789" indent="0">
              <a:buNone/>
              <a:defRPr sz="4100"/>
            </a:lvl6pPr>
            <a:lvl7pPr marL="12516947" indent="0">
              <a:buNone/>
              <a:defRPr sz="4100"/>
            </a:lvl7pPr>
            <a:lvl8pPr marL="14603105" indent="0">
              <a:buNone/>
              <a:defRPr sz="4100"/>
            </a:lvl8pPr>
            <a:lvl9pPr marL="16689263" indent="0">
              <a:buNone/>
              <a:defRPr sz="41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A9A24-E676-4E99-8A99-0BEDD074CBB4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F971-E8F7-4983-90EA-CB25BE375385}" type="slidenum">
              <a:rPr lang="ar-DZ" smtClean="0"/>
              <a:pPr/>
              <a:t>‹N°›</a:t>
            </a:fld>
            <a:endParaRPr lang="ar-D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1512173" y="1712928"/>
            <a:ext cx="27219117" cy="7128933"/>
          </a:xfrm>
          <a:prstGeom prst="rect">
            <a:avLst/>
          </a:prstGeom>
        </p:spPr>
        <p:txBody>
          <a:bodyPr vert="horz" lIns="417232" tIns="208616" rIns="417232" bIns="208616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512173" y="9980510"/>
            <a:ext cx="27219117" cy="28228599"/>
          </a:xfrm>
          <a:prstGeom prst="rect">
            <a:avLst/>
          </a:prstGeom>
        </p:spPr>
        <p:txBody>
          <a:bodyPr vert="horz" lIns="417232" tIns="208616" rIns="417232" bIns="208616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21674482" y="39644794"/>
            <a:ext cx="7056808" cy="2277298"/>
          </a:xfrm>
          <a:prstGeom prst="rect">
            <a:avLst/>
          </a:prstGeom>
        </p:spPr>
        <p:txBody>
          <a:bodyPr vert="horz" lIns="417232" tIns="208616" rIns="417232" bIns="208616" rtlCol="1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A9A24-E676-4E99-8A99-0BEDD074CBB4}" type="datetimeFigureOut">
              <a:rPr lang="ar-DZ" smtClean="0"/>
              <a:pPr/>
              <a:t>13-05-1436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10333183" y="39644794"/>
            <a:ext cx="9577097" cy="2277298"/>
          </a:xfrm>
          <a:prstGeom prst="rect">
            <a:avLst/>
          </a:prstGeom>
        </p:spPr>
        <p:txBody>
          <a:bodyPr vert="horz" lIns="417232" tIns="208616" rIns="417232" bIns="208616" rtlCol="1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1512173" y="39644794"/>
            <a:ext cx="7056808" cy="2277298"/>
          </a:xfrm>
          <a:prstGeom prst="rect">
            <a:avLst/>
          </a:prstGeom>
        </p:spPr>
        <p:txBody>
          <a:bodyPr vert="horz" lIns="417232" tIns="208616" rIns="417232" bIns="208616" rtlCol="1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2F971-E8F7-4983-90EA-CB25BE375385}" type="slidenum">
              <a:rPr lang="ar-DZ" smtClean="0"/>
              <a:pPr/>
              <a:t>‹N°›</a:t>
            </a:fld>
            <a:endParaRPr lang="ar-D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2316" rtl="1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4618" indent="-1564618" algn="r" defTabSz="4172316" rtl="1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0007" indent="-1303849" algn="r" defTabSz="4172316" rtl="1" eaLnBrk="1" latinLnBrk="0" hangingPunct="1">
        <a:spcBef>
          <a:spcPct val="20000"/>
        </a:spcBef>
        <a:buFont typeface="Arial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15395" indent="-1043079" algn="r" defTabSz="4172316" rtl="1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1553" indent="-1043079" algn="r" defTabSz="4172316" rtl="1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87710" indent="-1043079" algn="r" defTabSz="4172316" rtl="1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73868" indent="-1043079" algn="r" defTabSz="4172316" rtl="1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60026" indent="-1043079" algn="r" defTabSz="4172316" rtl="1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46184" indent="-1043079" algn="r" defTabSz="4172316" rtl="1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32342" indent="-1043079" algn="r" defTabSz="4172316" rtl="1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DZ"/>
      </a:defPPr>
      <a:lvl1pPr marL="0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6158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2316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58474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44632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30789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16947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03105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89263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30243463" cy="427736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ar-DZ" sz="6000" dirty="0" smtClean="0">
              <a:solidFill>
                <a:schemeClr val="tx1"/>
              </a:solidFill>
            </a:endParaRPr>
          </a:p>
          <a:p>
            <a:r>
              <a:rPr lang="ar-DZ" sz="6000" b="1" dirty="0" smtClean="0">
                <a:solidFill>
                  <a:schemeClr val="tx1"/>
                </a:solidFill>
              </a:rPr>
              <a:t>عنوان المذكرة:</a:t>
            </a:r>
            <a:endParaRPr lang="ar-DZ" sz="6000" b="1" dirty="0">
              <a:solidFill>
                <a:schemeClr val="tx1"/>
              </a:solidFill>
            </a:endParaRPr>
          </a:p>
          <a:p>
            <a:r>
              <a:rPr lang="ar-DZ" sz="6000" b="1" dirty="0" smtClean="0">
                <a:solidFill>
                  <a:schemeClr val="tx1"/>
                </a:solidFill>
              </a:rPr>
              <a:t>واقع </a:t>
            </a:r>
            <a:r>
              <a:rPr lang="ar-DZ" sz="6000" b="1" dirty="0">
                <a:solidFill>
                  <a:schemeClr val="tx1"/>
                </a:solidFill>
              </a:rPr>
              <a:t>استخدام الأستاذ الجامعي لتكنولوجيا المعلومات </a:t>
            </a:r>
            <a:r>
              <a:rPr lang="ar-DZ" sz="6000" b="1" dirty="0" err="1">
                <a:solidFill>
                  <a:schemeClr val="tx1"/>
                </a:solidFill>
              </a:rPr>
              <a:t>و</a:t>
            </a:r>
            <a:r>
              <a:rPr lang="ar-DZ" sz="6000" b="1" dirty="0">
                <a:solidFill>
                  <a:schemeClr val="tx1"/>
                </a:solidFill>
              </a:rPr>
              <a:t> الاتصال في العملية التعليمية( جامعة ورقلة أنموذجا </a:t>
            </a:r>
            <a:r>
              <a:rPr lang="ar-DZ" sz="6000" b="1" dirty="0" smtClean="0">
                <a:solidFill>
                  <a:schemeClr val="tx1"/>
                </a:solidFill>
              </a:rPr>
              <a:t>)</a:t>
            </a:r>
            <a:endParaRPr lang="en-US" sz="6000" b="1" dirty="0" smtClean="0">
              <a:solidFill>
                <a:schemeClr val="tx1"/>
              </a:solidFill>
            </a:endParaRPr>
          </a:p>
          <a:p>
            <a:r>
              <a:rPr lang="en-US" sz="6000" b="1" dirty="0" smtClean="0">
                <a:solidFill>
                  <a:schemeClr val="tx1"/>
                </a:solidFill>
              </a:rPr>
              <a:t>The use of university teacher information technology and communication </a:t>
            </a:r>
          </a:p>
          <a:p>
            <a:pPr rtl="0"/>
            <a:r>
              <a:rPr lang="en-US" sz="6000" b="1" dirty="0" smtClean="0">
                <a:solidFill>
                  <a:schemeClr val="tx1"/>
                </a:solidFill>
              </a:rPr>
              <a:t>In the educational process</a:t>
            </a:r>
          </a:p>
          <a:p>
            <a:pPr rtl="0"/>
            <a:r>
              <a:rPr lang="ar-DZ" sz="6000" b="1" dirty="0" smtClean="0">
                <a:solidFill>
                  <a:schemeClr val="tx1"/>
                </a:solidFill>
              </a:rPr>
              <a:t>)</a:t>
            </a:r>
            <a:r>
              <a:rPr lang="en-US" sz="6000" b="1" dirty="0" smtClean="0">
                <a:solidFill>
                  <a:schemeClr val="tx1"/>
                </a:solidFill>
              </a:rPr>
              <a:t>University of </a:t>
            </a:r>
            <a:r>
              <a:rPr lang="en-US" sz="6000" b="1" dirty="0" err="1" smtClean="0">
                <a:solidFill>
                  <a:schemeClr val="tx1"/>
                </a:solidFill>
              </a:rPr>
              <a:t>ouargla</a:t>
            </a:r>
            <a:r>
              <a:rPr lang="en-US" sz="6000" b="1" dirty="0" smtClean="0">
                <a:solidFill>
                  <a:schemeClr val="tx1"/>
                </a:solidFill>
              </a:rPr>
              <a:t> model</a:t>
            </a:r>
            <a:r>
              <a:rPr lang="ar-DZ" sz="6000" b="1" dirty="0" smtClean="0">
                <a:solidFill>
                  <a:schemeClr val="tx1"/>
                </a:solidFill>
              </a:rPr>
              <a:t>(</a:t>
            </a:r>
            <a:endParaRPr lang="ar-DZ" sz="6000" b="1" dirty="0">
              <a:solidFill>
                <a:schemeClr val="tx1"/>
              </a:solidFill>
            </a:endParaRPr>
          </a:p>
          <a:p>
            <a:r>
              <a:rPr lang="ar-DZ" sz="6000" b="1" dirty="0">
                <a:solidFill>
                  <a:schemeClr val="tx1"/>
                </a:solidFill>
              </a:rPr>
              <a:t>ملصق علمي حول موضوع مذكرة تخرج يتم إعدادها لنيل شهادة الماستر </a:t>
            </a:r>
            <a:r>
              <a:rPr lang="ar-DZ" sz="6000" b="1" dirty="0" smtClean="0">
                <a:solidFill>
                  <a:schemeClr val="tx1"/>
                </a:solidFill>
              </a:rPr>
              <a:t>تخصص تكنولوجيا الإعلام </a:t>
            </a:r>
            <a:r>
              <a:rPr lang="ar-DZ" sz="6000" b="1" dirty="0" err="1" smtClean="0">
                <a:solidFill>
                  <a:schemeClr val="tx1"/>
                </a:solidFill>
              </a:rPr>
              <a:t>و</a:t>
            </a:r>
            <a:r>
              <a:rPr lang="ar-DZ" sz="6000" b="1" dirty="0" smtClean="0">
                <a:solidFill>
                  <a:schemeClr val="tx1"/>
                </a:solidFill>
              </a:rPr>
              <a:t> الاتصال الحديثة</a:t>
            </a:r>
            <a:endParaRPr lang="ar-DZ" sz="6000" b="1" dirty="0">
              <a:solidFill>
                <a:schemeClr val="tx1"/>
              </a:solidFill>
            </a:endParaRPr>
          </a:p>
          <a:p>
            <a:r>
              <a:rPr lang="ar-DZ" sz="6000" b="1" dirty="0">
                <a:solidFill>
                  <a:schemeClr val="tx1"/>
                </a:solidFill>
              </a:rPr>
              <a:t>جامعة قاصدي مرباح –ورقلة </a:t>
            </a:r>
          </a:p>
          <a:p>
            <a:r>
              <a:rPr lang="ar-DZ" sz="6000" b="1" dirty="0">
                <a:solidFill>
                  <a:schemeClr val="tx1"/>
                </a:solidFill>
              </a:rPr>
              <a:t>كلية العلوم الإنسانية </a:t>
            </a:r>
            <a:r>
              <a:rPr lang="ar-DZ" sz="6000" b="1" dirty="0" err="1">
                <a:solidFill>
                  <a:schemeClr val="tx1"/>
                </a:solidFill>
              </a:rPr>
              <a:t>و</a:t>
            </a:r>
            <a:r>
              <a:rPr lang="ar-DZ" sz="6000" b="1" dirty="0">
                <a:solidFill>
                  <a:schemeClr val="tx1"/>
                </a:solidFill>
              </a:rPr>
              <a:t> الاجتماعية</a:t>
            </a:r>
          </a:p>
          <a:p>
            <a:r>
              <a:rPr lang="ar-DZ" sz="6000" b="1" dirty="0">
                <a:solidFill>
                  <a:schemeClr val="tx1"/>
                </a:solidFill>
              </a:rPr>
              <a:t>قسم علوم </a:t>
            </a:r>
            <a:r>
              <a:rPr lang="ar-DZ" sz="6000" b="1" dirty="0" smtClean="0">
                <a:solidFill>
                  <a:schemeClr val="tx1"/>
                </a:solidFill>
              </a:rPr>
              <a:t>الإعلام والاتصال</a:t>
            </a:r>
            <a:r>
              <a:rPr lang="en-US" sz="6000" b="1" dirty="0" smtClean="0">
                <a:solidFill>
                  <a:schemeClr val="tx1"/>
                </a:solidFill>
              </a:rPr>
              <a:t> </a:t>
            </a:r>
            <a:endParaRPr lang="ar-DZ" sz="6000" b="1" dirty="0" smtClean="0">
              <a:solidFill>
                <a:schemeClr val="tx1"/>
              </a:solidFill>
            </a:endParaRPr>
          </a:p>
          <a:p>
            <a:pPr algn="r"/>
            <a:r>
              <a:rPr lang="ar-DZ" sz="6000" b="1" dirty="0" smtClean="0">
                <a:solidFill>
                  <a:schemeClr val="tx1"/>
                </a:solidFill>
              </a:rPr>
              <a:t>إعداد </a:t>
            </a:r>
            <a:r>
              <a:rPr lang="ar-DZ" sz="6000" b="1" dirty="0">
                <a:solidFill>
                  <a:schemeClr val="tx1"/>
                </a:solidFill>
              </a:rPr>
              <a:t>الطالبتين </a:t>
            </a:r>
            <a:r>
              <a:rPr lang="ar-DZ" sz="6000" b="1" dirty="0" smtClean="0">
                <a:solidFill>
                  <a:schemeClr val="tx1"/>
                </a:solidFill>
              </a:rPr>
              <a:t>:                                                                          إشراف الأستاذ: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أمال </a:t>
            </a:r>
            <a:r>
              <a:rPr lang="ar-DZ" sz="6000" b="1" dirty="0">
                <a:solidFill>
                  <a:schemeClr val="tx1"/>
                </a:solidFill>
              </a:rPr>
              <a:t>باديجة </a:t>
            </a:r>
            <a:r>
              <a:rPr lang="ar-DZ" sz="6000" b="1" dirty="0" smtClean="0">
                <a:solidFill>
                  <a:schemeClr val="tx1"/>
                </a:solidFill>
              </a:rPr>
              <a:t>    </a:t>
            </a:r>
            <a:r>
              <a:rPr lang="fr-FR" sz="6000" b="1" dirty="0" smtClean="0">
                <a:solidFill>
                  <a:schemeClr val="tx1"/>
                </a:solidFill>
              </a:rPr>
              <a:t>Amal.GouG@Gmail.Com</a:t>
            </a:r>
            <a:r>
              <a:rPr lang="ar-DZ" sz="6000" b="1" dirty="0" smtClean="0">
                <a:solidFill>
                  <a:schemeClr val="tx1"/>
                </a:solidFill>
              </a:rPr>
              <a:t>                                   محمد الطيب الزاوي </a:t>
            </a:r>
          </a:p>
          <a:p>
            <a:pPr algn="r"/>
            <a:r>
              <a:rPr lang="ar-DZ" sz="6000" b="1" dirty="0" smtClean="0">
                <a:solidFill>
                  <a:schemeClr val="tx1"/>
                </a:solidFill>
              </a:rPr>
              <a:t>سعاد </a:t>
            </a:r>
            <a:r>
              <a:rPr lang="ar-DZ" sz="6000" b="1" dirty="0">
                <a:solidFill>
                  <a:schemeClr val="tx1"/>
                </a:solidFill>
              </a:rPr>
              <a:t>خرفي </a:t>
            </a:r>
            <a:r>
              <a:rPr lang="ar-DZ" sz="6000" b="1" dirty="0" smtClean="0">
                <a:solidFill>
                  <a:schemeClr val="tx1"/>
                </a:solidFill>
              </a:rPr>
              <a:t>  </a:t>
            </a:r>
            <a:r>
              <a:rPr lang="fr-FR" sz="6000" b="1" dirty="0" smtClean="0">
                <a:solidFill>
                  <a:schemeClr val="tx1"/>
                </a:solidFill>
              </a:rPr>
              <a:t>Com</a:t>
            </a:r>
            <a:r>
              <a:rPr lang="ar-SA" sz="6000" b="1" dirty="0" smtClean="0">
                <a:solidFill>
                  <a:schemeClr val="tx1"/>
                </a:solidFill>
              </a:rPr>
              <a:t> </a:t>
            </a:r>
            <a:r>
              <a:rPr lang="fr-FR" sz="6000" b="1" dirty="0" smtClean="0">
                <a:solidFill>
                  <a:schemeClr val="tx1"/>
                </a:solidFill>
              </a:rPr>
              <a:t> Samah.kh87@</a:t>
            </a:r>
            <a:r>
              <a:rPr lang="fr-FR" sz="6000" b="1" dirty="0" err="1" smtClean="0">
                <a:solidFill>
                  <a:schemeClr val="tx1"/>
                </a:solidFill>
              </a:rPr>
              <a:t>Gmail</a:t>
            </a:r>
            <a:r>
              <a:rPr lang="fr-FR" sz="6000" b="1" dirty="0" smtClean="0">
                <a:solidFill>
                  <a:schemeClr val="tx1"/>
                </a:solidFill>
              </a:rPr>
              <a:t>.</a:t>
            </a:r>
          </a:p>
          <a:p>
            <a:pPr algn="r"/>
            <a:endParaRPr lang="ar-DZ" sz="6000" dirty="0">
              <a:solidFill>
                <a:schemeClr val="tx1"/>
              </a:solidFill>
            </a:endParaRPr>
          </a:p>
          <a:p>
            <a:pPr algn="r"/>
            <a:r>
              <a:rPr lang="ar-SA" sz="6000" dirty="0" smtClean="0"/>
              <a:t> </a:t>
            </a:r>
            <a:r>
              <a:rPr lang="ar-SA" sz="3700" dirty="0" smtClean="0"/>
              <a:t>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ar-DZ" sz="3700" dirty="0"/>
          </a:p>
          <a:p>
            <a:pPr algn="r"/>
            <a:r>
              <a:rPr lang="ar-SA" sz="3700" dirty="0"/>
              <a:t> </a:t>
            </a:r>
            <a:r>
              <a:rPr lang="ar-SA" sz="3700" dirty="0" smtClean="0"/>
              <a:t> </a:t>
            </a:r>
          </a:p>
          <a:p>
            <a:pPr algn="r"/>
            <a:r>
              <a:rPr lang="ar-DZ" sz="4000" dirty="0" smtClean="0">
                <a:solidFill>
                  <a:schemeClr val="tx1"/>
                </a:solidFill>
              </a:rPr>
              <a:t>ي</a:t>
            </a:r>
            <a:r>
              <a:rPr lang="ar-SA" sz="4000" dirty="0" smtClean="0">
                <a:solidFill>
                  <a:schemeClr val="tx1"/>
                </a:solidFill>
              </a:rPr>
              <a:t>عرف عصرنا الراهن بعصر التكنولوجيا الحديثة  </a:t>
            </a:r>
            <a:r>
              <a:rPr lang="ar-DZ" sz="4000" dirty="0" smtClean="0">
                <a:solidFill>
                  <a:schemeClr val="tx1"/>
                </a:solidFill>
              </a:rPr>
              <a:t>للمعلومات</a:t>
            </a:r>
            <a:r>
              <a:rPr lang="ar-SA" sz="4000" dirty="0" smtClean="0">
                <a:solidFill>
                  <a:schemeClr val="tx1"/>
                </a:solidFill>
              </a:rPr>
              <a:t>                                                                     </a:t>
            </a:r>
            <a:r>
              <a:rPr lang="ar-DZ" sz="4000" dirty="0" smtClean="0">
                <a:solidFill>
                  <a:schemeClr val="tx1"/>
                </a:solidFill>
              </a:rPr>
              <a:t>المنهج المستخدم في هذه الدراسة هوا لمنهج الوصفي الذي </a:t>
            </a:r>
            <a:endParaRPr lang="ar-SA" sz="4000" dirty="0" smtClean="0">
              <a:solidFill>
                <a:schemeClr val="tx1"/>
              </a:solidFill>
            </a:endParaRPr>
          </a:p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التي مست جميع المجالات الحياتية خاصة مجال                                                                                     </a:t>
            </a:r>
            <a:r>
              <a:rPr lang="ar-DZ" sz="4000" dirty="0" smtClean="0">
                <a:solidFill>
                  <a:schemeClr val="tx1"/>
                </a:solidFill>
              </a:rPr>
              <a:t>يهدف إلى وصف الظاهرة ومعرفة  كينونتها ,من خلال </a:t>
            </a:r>
            <a:r>
              <a:rPr lang="ar-DZ" sz="4000" dirty="0" err="1" smtClean="0">
                <a:solidFill>
                  <a:schemeClr val="tx1"/>
                </a:solidFill>
              </a:rPr>
              <a:t>و</a:t>
            </a:r>
            <a:endParaRPr lang="ar-SA" sz="4000" dirty="0" smtClean="0">
              <a:solidFill>
                <a:schemeClr val="tx1"/>
              </a:solidFill>
            </a:endParaRPr>
          </a:p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 التعليم الجامعي الذي يعد محور دراستنا .                                                                                    </a:t>
            </a:r>
            <a:r>
              <a:rPr lang="ar-DZ" sz="4000" dirty="0" smtClean="0">
                <a:solidFill>
                  <a:schemeClr val="tx1"/>
                </a:solidFill>
              </a:rPr>
              <a:t>        وصفنا لاستخدام الأستاذ الجامعي  لتكنولوجيا  المعلومات </a:t>
            </a:r>
            <a:endParaRPr lang="ar-SA" sz="4000" dirty="0" smtClean="0">
              <a:solidFill>
                <a:schemeClr val="tx1"/>
              </a:solidFill>
            </a:endParaRPr>
          </a:p>
          <a:p>
            <a:pPr algn="r"/>
            <a:r>
              <a:rPr lang="ar-DZ" sz="4000" dirty="0" smtClean="0">
                <a:solidFill>
                  <a:schemeClr val="tx1"/>
                </a:solidFill>
              </a:rPr>
              <a:t>                                                                                                                                          والاتصال  في  العملية التعليمية.</a:t>
            </a:r>
          </a:p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                                                                                  </a:t>
            </a:r>
            <a:r>
              <a:rPr lang="ar-DZ" sz="4000" dirty="0" smtClean="0">
                <a:solidFill>
                  <a:schemeClr val="tx1"/>
                </a:solidFill>
              </a:rPr>
              <a:t>          </a:t>
            </a:r>
            <a:endParaRPr lang="ar-SA" sz="4000" dirty="0" smtClean="0">
              <a:solidFill>
                <a:schemeClr val="tx1"/>
              </a:solidFill>
            </a:endParaRPr>
          </a:p>
          <a:p>
            <a:pPr algn="r"/>
            <a:r>
              <a:rPr lang="ar-SA" sz="4000" dirty="0">
                <a:solidFill>
                  <a:schemeClr val="tx1"/>
                </a:solidFill>
              </a:rPr>
              <a:t> </a:t>
            </a:r>
            <a:r>
              <a:rPr lang="ar-SA" sz="4000" dirty="0" smtClean="0">
                <a:solidFill>
                  <a:schemeClr val="tx1"/>
                </a:solidFill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algn="r"/>
            <a:r>
              <a:rPr lang="ar-DZ" sz="4000" dirty="0" smtClean="0">
                <a:solidFill>
                  <a:schemeClr val="tx1"/>
                </a:solidFill>
              </a:rPr>
              <a:t>ما </a:t>
            </a:r>
            <a:r>
              <a:rPr lang="ar-DZ" sz="4000" dirty="0">
                <a:solidFill>
                  <a:schemeClr val="tx1"/>
                </a:solidFill>
              </a:rPr>
              <a:t>هو واقع استخدام أساتذة جامعة ورقلة لتكنولوجيا </a:t>
            </a:r>
            <a:r>
              <a:rPr lang="ar-DZ" sz="4000" dirty="0" smtClean="0">
                <a:solidFill>
                  <a:schemeClr val="tx1"/>
                </a:solidFill>
              </a:rPr>
              <a:t>     </a:t>
            </a:r>
            <a:endParaRPr lang="ar-DZ" sz="4000" dirty="0">
              <a:solidFill>
                <a:schemeClr val="tx1"/>
              </a:solidFill>
            </a:endParaRPr>
          </a:p>
          <a:p>
            <a:pPr algn="r"/>
            <a:r>
              <a:rPr lang="ar-DZ" sz="4000" dirty="0">
                <a:solidFill>
                  <a:schemeClr val="tx1"/>
                </a:solidFill>
              </a:rPr>
              <a:t>المعلومات </a:t>
            </a:r>
            <a:r>
              <a:rPr lang="ar-DZ" sz="4000" dirty="0" err="1">
                <a:solidFill>
                  <a:schemeClr val="tx1"/>
                </a:solidFill>
              </a:rPr>
              <a:t>و</a:t>
            </a:r>
            <a:r>
              <a:rPr lang="ar-DZ" sz="4000" dirty="0">
                <a:solidFill>
                  <a:schemeClr val="tx1"/>
                </a:solidFill>
              </a:rPr>
              <a:t> الاتصال في العملية التعليمية ؟</a:t>
            </a:r>
            <a:endParaRPr lang="en-US" sz="4000" dirty="0">
              <a:solidFill>
                <a:schemeClr val="tx1"/>
              </a:solidFill>
            </a:endParaRPr>
          </a:p>
          <a:p>
            <a:pPr algn="r"/>
            <a:r>
              <a:rPr lang="ar-DZ" sz="4000" dirty="0">
                <a:solidFill>
                  <a:schemeClr val="tx1"/>
                </a:solidFill>
              </a:rPr>
              <a:t> </a:t>
            </a:r>
            <a:r>
              <a:rPr lang="ar-DZ" sz="4000" dirty="0"/>
              <a:t>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ar-SA" sz="4000" dirty="0"/>
          </a:p>
          <a:p>
            <a:pPr algn="r"/>
            <a:endParaRPr lang="ar-SA" sz="3700" dirty="0"/>
          </a:p>
          <a:p>
            <a:pPr algn="r"/>
            <a:endParaRPr lang="ar-SA" sz="3700" dirty="0"/>
          </a:p>
          <a:p>
            <a:pPr algn="r"/>
            <a:endParaRPr lang="ar-SA" sz="3700" dirty="0" smtClean="0">
              <a:solidFill>
                <a:schemeClr val="tx1"/>
              </a:solidFill>
            </a:endParaRPr>
          </a:p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1-لتكنولوجيا </a:t>
            </a:r>
            <a:r>
              <a:rPr lang="ar-SA" sz="4000" dirty="0">
                <a:solidFill>
                  <a:schemeClr val="tx1"/>
                </a:solidFill>
              </a:rPr>
              <a:t>المعلومات </a:t>
            </a:r>
            <a:r>
              <a:rPr lang="ar-DZ" sz="4000" dirty="0" smtClean="0">
                <a:solidFill>
                  <a:schemeClr val="tx1"/>
                </a:solidFill>
              </a:rPr>
              <a:t>والاتصال </a:t>
            </a:r>
            <a:r>
              <a:rPr lang="ar-SA" sz="4000" dirty="0" smtClean="0">
                <a:solidFill>
                  <a:schemeClr val="tx1"/>
                </a:solidFill>
              </a:rPr>
              <a:t>دور </a:t>
            </a:r>
            <a:r>
              <a:rPr lang="ar-SA" sz="4000" dirty="0">
                <a:solidFill>
                  <a:schemeClr val="tx1"/>
                </a:solidFill>
              </a:rPr>
              <a:t>كبير في العملية التعليمية </a:t>
            </a:r>
          </a:p>
          <a:p>
            <a:pPr algn="r"/>
            <a:r>
              <a:rPr lang="ar-SA" sz="4000" dirty="0">
                <a:solidFill>
                  <a:schemeClr val="tx1"/>
                </a:solidFill>
              </a:rPr>
              <a:t>بجامعة ورقلة كما في غيرها من جامعات الجزائر الأخرى  .   </a:t>
            </a:r>
          </a:p>
          <a:p>
            <a:pPr algn="r"/>
            <a:r>
              <a:rPr lang="ar-SA" sz="4000" dirty="0">
                <a:solidFill>
                  <a:schemeClr val="tx1"/>
                </a:solidFill>
              </a:rPr>
              <a:t>2-دوافع استخدام الأستاذ الجامعي لتكنولوجيا المعلومات </a:t>
            </a:r>
            <a:r>
              <a:rPr lang="ar-SA" sz="4000" dirty="0" smtClean="0">
                <a:solidFill>
                  <a:schemeClr val="tx1"/>
                </a:solidFill>
              </a:rPr>
              <a:t>                                                                                </a:t>
            </a:r>
          </a:p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و الاتصال في </a:t>
            </a:r>
            <a:r>
              <a:rPr lang="ar-SA" sz="4000" dirty="0">
                <a:solidFill>
                  <a:schemeClr val="tx1"/>
                </a:solidFill>
              </a:rPr>
              <a:t>العملية التعليمية </a:t>
            </a:r>
            <a:r>
              <a:rPr lang="ar-DZ" sz="4000" dirty="0" smtClean="0">
                <a:solidFill>
                  <a:schemeClr val="tx1"/>
                </a:solidFill>
              </a:rPr>
              <a:t>بجامعة ورقلة </a:t>
            </a:r>
            <a:r>
              <a:rPr lang="ar-SA" sz="4000" dirty="0" smtClean="0">
                <a:solidFill>
                  <a:schemeClr val="tx1"/>
                </a:solidFill>
              </a:rPr>
              <a:t>مرتبطة </a:t>
            </a:r>
            <a:r>
              <a:rPr lang="ar-SA" sz="4000" dirty="0">
                <a:solidFill>
                  <a:schemeClr val="tx1"/>
                </a:solidFill>
              </a:rPr>
              <a:t>بتسهيل </a:t>
            </a:r>
            <a:endParaRPr lang="ar-DZ" sz="4000" dirty="0" smtClean="0">
              <a:solidFill>
                <a:schemeClr val="tx1"/>
              </a:solidFill>
            </a:endParaRPr>
          </a:p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التواصل</a:t>
            </a:r>
            <a:r>
              <a:rPr lang="ar-DZ" sz="4000" dirty="0" smtClean="0">
                <a:solidFill>
                  <a:schemeClr val="tx1"/>
                </a:solidFill>
              </a:rPr>
              <a:t> </a:t>
            </a:r>
            <a:r>
              <a:rPr lang="ar-SA" sz="4000" dirty="0" smtClean="0">
                <a:solidFill>
                  <a:schemeClr val="tx1"/>
                </a:solidFill>
              </a:rPr>
              <a:t>بين </a:t>
            </a:r>
            <a:r>
              <a:rPr lang="ar-SA" sz="4000" dirty="0">
                <a:solidFill>
                  <a:schemeClr val="tx1"/>
                </a:solidFill>
              </a:rPr>
              <a:t>الأستاذ </a:t>
            </a:r>
            <a:r>
              <a:rPr lang="ar-SA" sz="4000" dirty="0" err="1">
                <a:solidFill>
                  <a:schemeClr val="tx1"/>
                </a:solidFill>
              </a:rPr>
              <a:t>و</a:t>
            </a:r>
            <a:r>
              <a:rPr lang="ar-SA" sz="4000" dirty="0">
                <a:solidFill>
                  <a:schemeClr val="tx1"/>
                </a:solidFill>
              </a:rPr>
              <a:t> الطالب ,ربحا للوقت وزيادة في الفهم </a:t>
            </a:r>
            <a:r>
              <a:rPr lang="ar-DZ" sz="4000" dirty="0" smtClean="0">
                <a:solidFill>
                  <a:schemeClr val="tx1"/>
                </a:solidFill>
              </a:rPr>
              <a:t>.</a:t>
            </a:r>
            <a:r>
              <a:rPr lang="ar-SA" sz="4000" dirty="0" smtClean="0">
                <a:solidFill>
                  <a:schemeClr val="tx1"/>
                </a:solidFill>
              </a:rPr>
              <a:t> </a:t>
            </a:r>
            <a:endParaRPr lang="ar-SA" sz="4000" dirty="0">
              <a:solidFill>
                <a:schemeClr val="tx1"/>
              </a:solidFill>
            </a:endParaRPr>
          </a:p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3-يهتم الأستاذ الجامعي إلى درجة كبيرة باستخدام تكنولوجيا                                                                     </a:t>
            </a:r>
            <a:endParaRPr lang="ar-SA" sz="4000" dirty="0">
              <a:solidFill>
                <a:schemeClr val="tx1"/>
              </a:solidFill>
            </a:endParaRPr>
          </a:p>
          <a:p>
            <a:pPr algn="r"/>
            <a:r>
              <a:rPr lang="ar-SA" sz="4000" dirty="0" smtClean="0">
                <a:solidFill>
                  <a:schemeClr val="tx1"/>
                </a:solidFill>
              </a:rPr>
              <a:t>المعلومات </a:t>
            </a:r>
            <a:r>
              <a:rPr lang="ar-SA" sz="4000" dirty="0" err="1" smtClean="0">
                <a:solidFill>
                  <a:schemeClr val="tx1"/>
                </a:solidFill>
              </a:rPr>
              <a:t>و</a:t>
            </a:r>
            <a:r>
              <a:rPr lang="ar-SA" sz="4000" dirty="0" smtClean="0">
                <a:solidFill>
                  <a:schemeClr val="tx1"/>
                </a:solidFill>
              </a:rPr>
              <a:t> الاتصال في العملية التعليمية   </a:t>
            </a:r>
            <a:r>
              <a:rPr lang="ar-DZ" sz="4000" dirty="0" smtClean="0">
                <a:solidFill>
                  <a:schemeClr val="tx1"/>
                </a:solidFill>
              </a:rPr>
              <a:t>بجامعة ورقلة.</a:t>
            </a:r>
            <a:r>
              <a:rPr lang="ar-SA" sz="4000" dirty="0" smtClean="0">
                <a:solidFill>
                  <a:schemeClr val="tx1"/>
                </a:solidFill>
              </a:rPr>
              <a:t>                                                                                        </a:t>
            </a:r>
            <a:endParaRPr lang="ar-SA" sz="4000" dirty="0">
              <a:solidFill>
                <a:schemeClr val="tx1"/>
              </a:solidFill>
            </a:endParaRPr>
          </a:p>
          <a:p>
            <a:pPr algn="r"/>
            <a:endParaRPr lang="ar-SA" sz="3700" dirty="0"/>
          </a:p>
          <a:p>
            <a:pPr algn="r"/>
            <a:endParaRPr lang="ar-SA" sz="3700" dirty="0"/>
          </a:p>
          <a:p>
            <a:pPr algn="r"/>
            <a:endParaRPr lang="ar-SA" sz="3700" dirty="0" smtClean="0">
              <a:solidFill>
                <a:schemeClr val="tx1"/>
              </a:solidFill>
            </a:endParaRPr>
          </a:p>
          <a:p>
            <a:pPr algn="r"/>
            <a:r>
              <a:rPr lang="ar-SA" sz="3700" dirty="0" smtClean="0">
                <a:solidFill>
                  <a:schemeClr val="tx1"/>
                </a:solidFill>
              </a:rPr>
              <a:t>1</a:t>
            </a:r>
            <a:r>
              <a:rPr lang="ar-SA" sz="4000" dirty="0" smtClean="0">
                <a:solidFill>
                  <a:schemeClr val="tx1"/>
                </a:solidFill>
              </a:rPr>
              <a:t>-التعرف </a:t>
            </a:r>
            <a:r>
              <a:rPr lang="ar-SA" sz="4000" dirty="0">
                <a:solidFill>
                  <a:schemeClr val="tx1"/>
                </a:solidFill>
              </a:rPr>
              <a:t>على دور التكنولوجيا </a:t>
            </a:r>
            <a:r>
              <a:rPr lang="ar-SA" sz="4000" dirty="0" smtClean="0">
                <a:solidFill>
                  <a:schemeClr val="tx1"/>
                </a:solidFill>
              </a:rPr>
              <a:t> </a:t>
            </a:r>
            <a:r>
              <a:rPr lang="ar-DZ" sz="4000" dirty="0" smtClean="0">
                <a:solidFill>
                  <a:schemeClr val="tx1"/>
                </a:solidFill>
              </a:rPr>
              <a:t>ا</a:t>
            </a:r>
            <a:r>
              <a:rPr lang="ar-SA" sz="4000" dirty="0" smtClean="0">
                <a:solidFill>
                  <a:schemeClr val="tx1"/>
                </a:solidFill>
              </a:rPr>
              <a:t>لمعلومات  </a:t>
            </a:r>
            <a:endParaRPr lang="ar-SA" sz="4000" dirty="0">
              <a:solidFill>
                <a:schemeClr val="tx1"/>
              </a:solidFill>
            </a:endParaRPr>
          </a:p>
          <a:p>
            <a:pPr algn="r"/>
            <a:r>
              <a:rPr lang="ar-SA" sz="4000" dirty="0">
                <a:solidFill>
                  <a:schemeClr val="tx1"/>
                </a:solidFill>
              </a:rPr>
              <a:t>  و الاتصال في العملية التعليمية </a:t>
            </a:r>
          </a:p>
          <a:p>
            <a:pPr algn="r"/>
            <a:r>
              <a:rPr lang="ar-SA" sz="4000" dirty="0">
                <a:solidFill>
                  <a:schemeClr val="tx1"/>
                </a:solidFill>
              </a:rPr>
              <a:t>2-التعرف على  دوافع استخدام  الأستاذ الجامعي  لتكنولوجيا </a:t>
            </a:r>
          </a:p>
          <a:p>
            <a:pPr algn="r"/>
            <a:r>
              <a:rPr lang="ar-DZ" sz="4000" dirty="0" smtClean="0">
                <a:solidFill>
                  <a:schemeClr val="tx1"/>
                </a:solidFill>
              </a:rPr>
              <a:t>ا</a:t>
            </a:r>
            <a:r>
              <a:rPr lang="ar-SA" sz="4000" dirty="0" smtClean="0">
                <a:solidFill>
                  <a:schemeClr val="tx1"/>
                </a:solidFill>
              </a:rPr>
              <a:t>لمعلومات </a:t>
            </a:r>
            <a:r>
              <a:rPr lang="ar-SA" sz="4000" dirty="0">
                <a:solidFill>
                  <a:schemeClr val="tx1"/>
                </a:solidFill>
              </a:rPr>
              <a:t>و الاتصال في العملية التعليمية.</a:t>
            </a:r>
          </a:p>
          <a:p>
            <a:pPr algn="r"/>
            <a:r>
              <a:rPr lang="ar-SA" sz="4000" dirty="0">
                <a:solidFill>
                  <a:schemeClr val="tx1"/>
                </a:solidFill>
              </a:rPr>
              <a:t> </a:t>
            </a:r>
            <a:r>
              <a:rPr lang="ar-SA" sz="4000" dirty="0" smtClean="0">
                <a:solidFill>
                  <a:schemeClr val="tx1"/>
                </a:solidFill>
              </a:rPr>
              <a:t>3-التعرف </a:t>
            </a:r>
            <a:r>
              <a:rPr lang="ar-SA" sz="4000" dirty="0">
                <a:solidFill>
                  <a:schemeClr val="tx1"/>
                </a:solidFill>
              </a:rPr>
              <a:t>على  أهمية استخدام الأستاذ الجامعي لتكنولوجيا</a:t>
            </a:r>
          </a:p>
          <a:p>
            <a:pPr algn="r"/>
            <a:r>
              <a:rPr lang="ar-SA" sz="4000" dirty="0">
                <a:solidFill>
                  <a:schemeClr val="tx1"/>
                </a:solidFill>
              </a:rPr>
              <a:t>المعلومات و الاتصال في العملية التعليمية .</a:t>
            </a:r>
            <a:r>
              <a:rPr lang="en-US" sz="4000" dirty="0">
                <a:solidFill>
                  <a:schemeClr val="tx1"/>
                </a:solidFill>
              </a:rPr>
              <a:t> </a:t>
            </a:r>
          </a:p>
          <a:p>
            <a:pPr algn="r">
              <a:buFontTx/>
              <a:buChar char="-"/>
            </a:pPr>
            <a:endParaRPr lang="en-US" sz="3700" dirty="0"/>
          </a:p>
          <a:p>
            <a:pPr algn="r"/>
            <a:endParaRPr lang="en-US" sz="3700" dirty="0"/>
          </a:p>
        </p:txBody>
      </p:sp>
      <p:pic>
        <p:nvPicPr>
          <p:cNvPr id="4" name="Image 1"/>
          <p:cNvPicPr/>
          <p:nvPr/>
        </p:nvPicPr>
        <p:blipFill>
          <a:blip r:embed="rId2"/>
          <a:srcRect t="-2605"/>
          <a:stretch>
            <a:fillRect/>
          </a:stretch>
        </p:blipFill>
        <p:spPr bwMode="auto">
          <a:xfrm>
            <a:off x="26809199" y="0"/>
            <a:ext cx="3434264" cy="295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 1"/>
          <p:cNvPicPr/>
          <p:nvPr/>
        </p:nvPicPr>
        <p:blipFill>
          <a:blip r:embed="rId2"/>
          <a:srcRect t="-2605"/>
          <a:stretch>
            <a:fillRect/>
          </a:stretch>
        </p:blipFill>
        <p:spPr bwMode="auto">
          <a:xfrm>
            <a:off x="0" y="0"/>
            <a:ext cx="3434264" cy="295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20265267" y="14885942"/>
            <a:ext cx="9144064" cy="12858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ctr"/>
            <a:r>
              <a:rPr lang="ar-SA" sz="6000" b="1" dirty="0"/>
              <a:t>مقدمة:</a:t>
            </a:r>
            <a:endParaRPr lang="ar-DZ" sz="6000" dirty="0"/>
          </a:p>
        </p:txBody>
      </p:sp>
      <p:sp>
        <p:nvSpPr>
          <p:cNvPr id="7" name="مستطيل 6"/>
          <p:cNvSpPr/>
          <p:nvPr/>
        </p:nvSpPr>
        <p:spPr>
          <a:xfrm>
            <a:off x="20408143" y="19600850"/>
            <a:ext cx="9005679" cy="14287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ctr"/>
            <a:r>
              <a:rPr lang="ar-DZ" sz="6000" b="1" dirty="0"/>
              <a:t>إشكالية الدراسة :</a:t>
            </a:r>
            <a:endParaRPr lang="ar-DZ" sz="6000" dirty="0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" y="3"/>
            <a:ext cx="3080405" cy="22525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17232" tIns="208616" rIns="417232" bIns="208616" numCol="1" anchor="ctr" anchorCtr="0" compatLnSpc="1">
            <a:prstTxWarp prst="textNoShape">
              <a:avLst/>
            </a:prstTxWarp>
            <a:spAutoFit/>
          </a:bodyPr>
          <a:lstStyle/>
          <a:p>
            <a:pPr indent="2086158" algn="l" fontAlgn="base">
              <a:spcBef>
                <a:spcPct val="0"/>
              </a:spcBef>
              <a:spcAft>
                <a:spcPct val="0"/>
              </a:spcAft>
            </a:pPr>
            <a:endParaRPr lang="en-US" sz="3700" dirty="0">
              <a:latin typeface="Arial" pitchFamily="34" charset="0"/>
              <a:cs typeface="Arial" pitchFamily="34" charset="0"/>
            </a:endParaRPr>
          </a:p>
          <a:p>
            <a:pPr indent="2086158" algn="l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0265267" y="31245244"/>
            <a:ext cx="9192378" cy="14287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417232" tIns="208616" rIns="417232" bIns="208616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4563"/>
              </a:spcAft>
            </a:pPr>
            <a:r>
              <a:rPr lang="ar-SA" sz="6000" b="1" dirty="0">
                <a:solidFill>
                  <a:schemeClr val="tx1"/>
                </a:solidFill>
                <a:latin typeface="Arial" pitchFamily="34" charset="0"/>
                <a:ea typeface="Arial" pitchFamily="34" charset="0"/>
                <a:cs typeface="Arial" pitchFamily="34" charset="0"/>
              </a:rPr>
              <a:t>أهداف الدراسة</a:t>
            </a:r>
            <a:endParaRPr lang="ar-DZ" sz="6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262759" y="14528752"/>
            <a:ext cx="8632189" cy="207170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417232" tIns="208616" rIns="417232" bIns="208616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4563"/>
              </a:spcAft>
            </a:pPr>
            <a:r>
              <a:rPr lang="ar-SA" sz="6000" b="1" dirty="0">
                <a:latin typeface="Arial" pitchFamily="34" charset="0"/>
                <a:ea typeface="Arial" pitchFamily="34" charset="0"/>
                <a:cs typeface="Arial" pitchFamily="34" charset="0"/>
              </a:rPr>
              <a:t>منهج الدراسة :</a:t>
            </a:r>
            <a:endParaRPr lang="ar-DZ" sz="6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صورة 17" descr="C:\Users\giga\Desktop\مذكرة سعاد و أمال\صور عن العملية التعليمية_fichiers\images_174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92509" y="15957512"/>
            <a:ext cx="9572692" cy="227172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صورة 22" descr="C:\Users\giga\Desktop\الإطار المنهجي\صور عن العملية التعليمية_fichiers\images_199.jpe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7674664"/>
            <a:ext cx="7906494" cy="50989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pic>
      <p:sp>
        <p:nvSpPr>
          <p:cNvPr id="24" name="وسيلة شرح مع سهم إلى الأسفل 23"/>
          <p:cNvSpPr/>
          <p:nvPr/>
        </p:nvSpPr>
        <p:spPr>
          <a:xfrm>
            <a:off x="20122391" y="23244188"/>
            <a:ext cx="9263816" cy="2357454"/>
          </a:xfrm>
          <a:prstGeom prst="downArrowCallout">
            <a:avLst>
              <a:gd name="adj1" fmla="val 25000"/>
              <a:gd name="adj2" fmla="val 83947"/>
              <a:gd name="adj3" fmla="val 25000"/>
              <a:gd name="adj4" fmla="val 6497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6000" b="1" dirty="0" smtClean="0"/>
              <a:t>فرضيات الدراسة:</a:t>
            </a:r>
            <a:endParaRPr lang="ar-DZ" sz="6000" dirty="0"/>
          </a:p>
        </p:txBody>
      </p:sp>
      <p:pic>
        <p:nvPicPr>
          <p:cNvPr id="11272" name="Picture 8" descr="C:\Users\giga\Desktop\مذكرة سعاد و أمال\صور عن العملية التعليمية_fichiers\images_161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122391" y="7456390"/>
            <a:ext cx="9144064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026" name="Picture 2" descr="C:\Users\giga\Desktop\مذكرة سعاد و أمال\صور عن العملية التعليمية_fichiers\images_087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122523" y="38531920"/>
            <a:ext cx="9120940" cy="42416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وسيلة شرح مستطيلة 15"/>
          <p:cNvSpPr/>
          <p:nvPr/>
        </p:nvSpPr>
        <p:spPr>
          <a:xfrm>
            <a:off x="1262759" y="26744650"/>
            <a:ext cx="7715304" cy="1571636"/>
          </a:xfrm>
          <a:prstGeom prst="wedgeRectCallout">
            <a:avLst>
              <a:gd name="adj1" fmla="val -20833"/>
              <a:gd name="adj2" fmla="val 8246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ar-SA" sz="6000" b="1" dirty="0" smtClean="0"/>
              <a:t>مجتمع وعينة الدراسة</a:t>
            </a:r>
            <a:endParaRPr lang="ar-DZ" sz="6000" b="1" dirty="0"/>
          </a:p>
        </p:txBody>
      </p:sp>
      <p:sp>
        <p:nvSpPr>
          <p:cNvPr id="17" name="Rectangle 16"/>
          <p:cNvSpPr/>
          <p:nvPr/>
        </p:nvSpPr>
        <p:spPr>
          <a:xfrm>
            <a:off x="1119883" y="32316814"/>
            <a:ext cx="8215370" cy="11430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6000" b="1" dirty="0" smtClean="0"/>
              <a:t>الدراسة التطبيقية </a:t>
            </a:r>
            <a:endParaRPr lang="fr-FR" sz="6000" b="1" dirty="0"/>
          </a:p>
        </p:txBody>
      </p:sp>
      <p:sp>
        <p:nvSpPr>
          <p:cNvPr id="20" name="Rectangle 19"/>
          <p:cNvSpPr/>
          <p:nvPr/>
        </p:nvSpPr>
        <p:spPr>
          <a:xfrm>
            <a:off x="1119883" y="33959888"/>
            <a:ext cx="8072494" cy="35719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4000" dirty="0" smtClean="0"/>
              <a:t>ستجرى هده الدراسة </a:t>
            </a:r>
            <a:r>
              <a:rPr lang="ar-DZ" sz="4000" dirty="0" smtClean="0"/>
              <a:t>بجامعة قاصدي مرباح </a:t>
            </a:r>
            <a:r>
              <a:rPr lang="ar-DZ" sz="4000" dirty="0" err="1" smtClean="0"/>
              <a:t>ورقلة</a:t>
            </a:r>
            <a:r>
              <a:rPr lang="ar-DZ" sz="4000" dirty="0" smtClean="0"/>
              <a:t> </a:t>
            </a:r>
            <a:r>
              <a:rPr lang="ar-DZ" sz="4000" dirty="0" smtClean="0"/>
              <a:t>بكلية العلوم الإنسانية </a:t>
            </a:r>
            <a:r>
              <a:rPr lang="ar-DZ" sz="4000" dirty="0" smtClean="0"/>
              <a:t>,</a:t>
            </a:r>
            <a:r>
              <a:rPr lang="ar-DZ" sz="4000" dirty="0" smtClean="0"/>
              <a:t> تخصص </a:t>
            </a:r>
            <a:r>
              <a:rPr lang="ar-DZ" sz="4000" dirty="0" smtClean="0"/>
              <a:t>تكنولوجيا الإعلام والاتصال </a:t>
            </a:r>
            <a:r>
              <a:rPr lang="ar-DZ" sz="4000" dirty="0" smtClean="0"/>
              <a:t>الحديثة بالاعتماد </a:t>
            </a:r>
            <a:r>
              <a:rPr lang="ar-DZ" sz="4000" dirty="0" smtClean="0"/>
              <a:t>على استمارة الملاحظة  </a:t>
            </a:r>
            <a:r>
              <a:rPr lang="ar-DZ" sz="4000" dirty="0" smtClean="0"/>
              <a:t>واستمارة الاستبيان .</a:t>
            </a:r>
            <a:endParaRPr lang="fr-FR" sz="4000" dirty="0"/>
          </a:p>
        </p:txBody>
      </p:sp>
      <p:sp>
        <p:nvSpPr>
          <p:cNvPr id="19" name="Rectangle 18"/>
          <p:cNvSpPr/>
          <p:nvPr/>
        </p:nvSpPr>
        <p:spPr>
          <a:xfrm>
            <a:off x="1119883" y="28816352"/>
            <a:ext cx="8072494" cy="29289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4000" dirty="0" smtClean="0"/>
              <a:t>مجتمع الدراسة هو:أساتذة جامعة ورقلة  .</a:t>
            </a:r>
          </a:p>
          <a:p>
            <a:pPr algn="ctr"/>
            <a:r>
              <a:rPr lang="ar-DZ" sz="4000" dirty="0" smtClean="0"/>
              <a:t>أخدنا </a:t>
            </a:r>
            <a:r>
              <a:rPr lang="ar-DZ" sz="4000" dirty="0" smtClean="0"/>
              <a:t>عينة من هذا المجتمع المتمثلة في </a:t>
            </a:r>
            <a:r>
              <a:rPr lang="ar-DZ" sz="4000" dirty="0" smtClean="0"/>
              <a:t>الأساتذة المدرسين في تخصص تكنولوجيا الإعلام والاتصال  الحديثة بالاعتماد </a:t>
            </a:r>
            <a:r>
              <a:rPr lang="ar-DZ" sz="4000" dirty="0" smtClean="0"/>
              <a:t>على عينة قصدية </a:t>
            </a:r>
            <a:endParaRPr lang="fr-FR" sz="4000" dirty="0"/>
          </a:p>
        </p:txBody>
      </p:sp>
      <p:sp>
        <p:nvSpPr>
          <p:cNvPr id="22" name="Ellipse 21"/>
          <p:cNvSpPr/>
          <p:nvPr/>
        </p:nvSpPr>
        <p:spPr>
          <a:xfrm>
            <a:off x="1405635" y="20029478"/>
            <a:ext cx="8286808" cy="214314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6000" b="1" dirty="0" smtClean="0"/>
              <a:t>أدوات الدراسة </a:t>
            </a:r>
            <a:endParaRPr lang="fr-FR" sz="6000" b="1" dirty="0"/>
          </a:p>
        </p:txBody>
      </p:sp>
      <p:sp>
        <p:nvSpPr>
          <p:cNvPr id="25" name="Ellipse 24"/>
          <p:cNvSpPr/>
          <p:nvPr/>
        </p:nvSpPr>
        <p:spPr>
          <a:xfrm>
            <a:off x="5906229" y="23601378"/>
            <a:ext cx="3700482" cy="285752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4000" dirty="0" smtClean="0"/>
              <a:t>استمارة الاستبيان</a:t>
            </a:r>
            <a:endParaRPr lang="fr-FR" sz="4000" dirty="0"/>
          </a:p>
        </p:txBody>
      </p:sp>
      <p:sp>
        <p:nvSpPr>
          <p:cNvPr id="26" name="Ellipse 25"/>
          <p:cNvSpPr/>
          <p:nvPr/>
        </p:nvSpPr>
        <p:spPr>
          <a:xfrm>
            <a:off x="34195677" y="1281424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/>
          <p:cNvSpPr/>
          <p:nvPr/>
        </p:nvSpPr>
        <p:spPr>
          <a:xfrm>
            <a:off x="977007" y="23529940"/>
            <a:ext cx="3771920" cy="278608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ar-DZ" sz="4000" dirty="0" smtClean="0"/>
              <a:t>استمارة الملاحظة</a:t>
            </a:r>
            <a:endParaRPr lang="fr-FR" sz="4000" dirty="0"/>
          </a:p>
        </p:txBody>
      </p:sp>
      <p:sp>
        <p:nvSpPr>
          <p:cNvPr id="28" name="Flèche angle droit à deux pointes 27"/>
          <p:cNvSpPr/>
          <p:nvPr/>
        </p:nvSpPr>
        <p:spPr>
          <a:xfrm rot="18947918" flipV="1">
            <a:off x="4233832" y="22316414"/>
            <a:ext cx="2567639" cy="2368209"/>
          </a:xfrm>
          <a:prstGeom prst="left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336</Words>
  <Application>Microsoft Office PowerPoint</Application>
  <PresentationFormat>Personnalisé</PresentationFormat>
  <Paragraphs>56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سمة Office</vt:lpstr>
      <vt:lpstr>Diapositive 1</vt:lpstr>
    </vt:vector>
  </TitlesOfParts>
  <Company>arwa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ABUMADA</dc:creator>
  <cp:lastModifiedBy>adouka</cp:lastModifiedBy>
  <cp:revision>470</cp:revision>
  <dcterms:created xsi:type="dcterms:W3CDTF">2015-03-01T17:05:44Z</dcterms:created>
  <dcterms:modified xsi:type="dcterms:W3CDTF">2015-03-03T08:28:39Z</dcterms:modified>
</cp:coreProperties>
</file>